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5C5C5"/>
    <a:srgbClr val="C0C0C0"/>
    <a:srgbClr val="DDDDDD"/>
    <a:srgbClr val="333333"/>
    <a:srgbClr val="FFFFFF"/>
    <a:srgbClr val="70A8DA"/>
    <a:srgbClr val="357DA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4" autoAdjust="0"/>
    <p:restoredTop sz="93743" autoAdjust="0"/>
  </p:normalViewPr>
  <p:slideViewPr>
    <p:cSldViewPr>
      <p:cViewPr>
        <p:scale>
          <a:sx n="65" d="100"/>
          <a:sy n="65" d="100"/>
        </p:scale>
        <p:origin x="-148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2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81200"/>
            <a:ext cx="8302625" cy="1470025"/>
          </a:xfrm>
        </p:spPr>
        <p:txBody>
          <a:bodyPr/>
          <a:lstStyle/>
          <a:p>
            <a:pPr algn="ctr"/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LIỆT KÊ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9496" y="259889"/>
            <a:ext cx="7315200" cy="868363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I. THẾ NÀO LÀ PHÉP LIỆT KÊ ?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76399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1.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Bên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cạnh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ngài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mé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tay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bát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yến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hấp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đường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phèn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 </a:t>
            </a:r>
            <a:r>
              <a:rPr lang="en-US" sz="2000" b="1" dirty="0" err="1">
                <a:solidFill>
                  <a:srgbClr val="000000"/>
                </a:solidFill>
                <a:latin typeface="Cambria" pitchFamily="18" charset="0"/>
              </a:rPr>
              <a:t>t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ráp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đồi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mồi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chữ</a:t>
            </a:r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nhật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để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mở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trong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ngăn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bạc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đầy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những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trầu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cau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đậu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rễ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tía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5146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2.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Ông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em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trồng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nhiều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loại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cây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nào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: cam,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xoài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mận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bưởi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723" y="3403937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/>
              <a:buChar char="è"/>
            </a:pP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Liệt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kê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: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sắp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xếp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liên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tiếp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các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từ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cụm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từ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cùng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loại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.</a:t>
            </a:r>
          </a:p>
          <a:p>
            <a:pPr algn="just"/>
            <a:endParaRPr lang="en-US" sz="2000" b="1" dirty="0" smtClean="0">
              <a:solidFill>
                <a:srgbClr val="000000"/>
              </a:solidFill>
              <a:latin typeface="Cambria" pitchFamily="18" charset="0"/>
              <a:sym typeface="Wingdings" pitchFamily="2" charset="2"/>
            </a:endParaRPr>
          </a:p>
          <a:p>
            <a:pPr marL="342900" indent="-342900" algn="just">
              <a:buFont typeface="Wingdings"/>
              <a:buChar char="è"/>
            </a:pP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Mục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đích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: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diễn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đạt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đầy</a:t>
            </a:r>
            <a:r>
              <a:rPr lang="en-US" sz="2000" b="1" dirty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đủ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sâu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sắc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các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khía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cạnh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0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9889"/>
            <a:ext cx="7315200" cy="868363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II. CÁC KIỂU LIỆT KÊ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76399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1a.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Toàn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thể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dân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VN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quyết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đem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tất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cả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tinh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thần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lực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lượng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tính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mạng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cải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giữ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vững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quyền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tự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do,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lập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581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1b.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Toàn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thể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dân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VN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quyết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đem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tất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cả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tinh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thần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lực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lượng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tính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mạng</a:t>
            </a:r>
            <a:r>
              <a:rPr lang="en-US" sz="20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cải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giữ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vững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quyền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tự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do,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lập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581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1b.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Toàn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thể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dân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VN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quyết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đem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tất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cả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tinh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thần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lực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lượng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tính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mạng</a:t>
            </a:r>
            <a:r>
              <a:rPr lang="en-US" sz="20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cải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để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giữ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vững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quyền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tự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do,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độc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lập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723" y="264789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Đẳng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lập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096" y="44958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Từng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cặp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bổ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sung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62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" dur="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200" tmFilter="0,0; .5, 0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9889"/>
            <a:ext cx="7315200" cy="868363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II. CÁC KIỂU LIỆT KÊ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639" y="1628744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2a.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Tre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nứa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trúc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mai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vầu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mấy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chục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khác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nhau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,...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5639" y="209538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2a.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Nứa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vầu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trúc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mai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tre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mấy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chục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khác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nhau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,...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5639" y="257169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2a. Mai,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nứa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tre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vầu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trúc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mấy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chục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loại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khác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nhau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,...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8096" y="339078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2b. 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TV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chúng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ta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phản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ánh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sự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hình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thành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trưởng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thành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XH VN...</a:t>
            </a: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8096" y="394329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2b. 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TV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chúng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ta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phản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ánh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sự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trưởng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thành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hình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thành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ambria" pitchFamily="18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latin typeface="Cambria" pitchFamily="18" charset="0"/>
              </a:rPr>
              <a:t> XH VN...</a:t>
            </a:r>
            <a:endParaRPr lang="en-US" sz="2000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58096" y="4159044"/>
            <a:ext cx="868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87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7" grpId="1"/>
      <p:bldP spid="28" grpId="1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9889"/>
            <a:ext cx="7315200" cy="868363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II. CÁC KIỂU LIỆT KÊ 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0400" y="1371600"/>
            <a:ext cx="2438400" cy="52322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LIỆT KÊ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2448580"/>
            <a:ext cx="4114800" cy="52322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XÉT THEO CẤU TẠO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2433832"/>
            <a:ext cx="4114800" cy="52322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XÉT THEO Ý NGHĨA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3886200"/>
            <a:ext cx="2057400" cy="1384995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LIỆT KÊ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THEO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TỪNG CẶP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3864077"/>
            <a:ext cx="2362200" cy="1815882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LIỆT KÊ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KHÔNG THEO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TỪNG CẶP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3864077"/>
            <a:ext cx="2057400" cy="95410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LIỆT KÊ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TĂNG TIẾN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1740" y="3817911"/>
            <a:ext cx="2057400" cy="1384995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LIỆT KÊ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KHÔNG</a:t>
            </a:r>
          </a:p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itchFamily="18" charset="0"/>
              </a:rPr>
              <a:t>TĂNG TIẾN</a:t>
            </a:r>
            <a:endParaRPr lang="en-US" sz="28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7" name="Straight Arrow Connector 6"/>
          <p:cNvCxnSpPr>
            <a:stCxn id="2" idx="2"/>
            <a:endCxn id="10" idx="0"/>
          </p:cNvCxnSpPr>
          <p:nvPr/>
        </p:nvCxnSpPr>
        <p:spPr>
          <a:xfrm flipH="1">
            <a:off x="2209800" y="1894820"/>
            <a:ext cx="2209800" cy="553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11" idx="0"/>
          </p:cNvCxnSpPr>
          <p:nvPr/>
        </p:nvCxnSpPr>
        <p:spPr>
          <a:xfrm>
            <a:off x="4419600" y="1894820"/>
            <a:ext cx="2438400" cy="539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2"/>
            <a:endCxn id="12" idx="0"/>
          </p:cNvCxnSpPr>
          <p:nvPr/>
        </p:nvCxnSpPr>
        <p:spPr>
          <a:xfrm flipH="1">
            <a:off x="1104900" y="2971800"/>
            <a:ext cx="11049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2209800" y="2971800"/>
            <a:ext cx="1181100" cy="846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14" idx="0"/>
          </p:cNvCxnSpPr>
          <p:nvPr/>
        </p:nvCxnSpPr>
        <p:spPr>
          <a:xfrm flipH="1">
            <a:off x="5829300" y="2957052"/>
            <a:ext cx="1028700" cy="907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2"/>
            <a:endCxn id="15" idx="0"/>
          </p:cNvCxnSpPr>
          <p:nvPr/>
        </p:nvCxnSpPr>
        <p:spPr>
          <a:xfrm>
            <a:off x="6858000" y="2957052"/>
            <a:ext cx="1102440" cy="860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5903015"/>
            <a:ext cx="2057400" cy="30777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có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từ</a:t>
            </a:r>
            <a:r>
              <a:rPr lang="en-US" sz="1400" b="1" dirty="0">
                <a:solidFill>
                  <a:srgbClr val="000000"/>
                </a:solidFill>
                <a:latin typeface="Cambria" pitchFamily="18" charset="0"/>
              </a:rPr>
              <a:t> VÀ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62200" y="5903014"/>
            <a:ext cx="2057400" cy="30777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có</a:t>
            </a:r>
            <a:r>
              <a:rPr lang="en-US" sz="1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dấu</a:t>
            </a:r>
            <a:r>
              <a:rPr lang="en-US" sz="1400" b="1" dirty="0">
                <a:solidFill>
                  <a:srgbClr val="000000"/>
                </a:solidFill>
                <a:latin typeface="Cambria" pitchFamily="18" charset="0"/>
              </a:rPr>
              <a:t> PHẨY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00600" y="5903014"/>
            <a:ext cx="2057400" cy="52322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nhỏ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ambria" pitchFamily="18" charset="0"/>
              </a:rPr>
              <a:t>-&gt;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lớn</a:t>
            </a:r>
            <a:endParaRPr lang="en-US" sz="1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thấp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-&gt;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cao</a:t>
            </a:r>
            <a:endParaRPr lang="en-US" sz="1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1740" y="5903014"/>
            <a:ext cx="2057400" cy="52322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cái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nào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vi-VN" sz="1400" b="1" dirty="0" smtClean="0">
                <a:solidFill>
                  <a:srgbClr val="000000"/>
                </a:solidFill>
                <a:latin typeface="Cambria" pitchFamily="18" charset="0"/>
              </a:rPr>
              <a:t>đứ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ng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tr</a:t>
            </a:r>
            <a:r>
              <a:rPr lang="vi-VN" sz="1400" b="1" dirty="0" smtClean="0">
                <a:solidFill>
                  <a:srgbClr val="000000"/>
                </a:solidFill>
                <a:latin typeface="Cambria" pitchFamily="18" charset="0"/>
              </a:rPr>
              <a:t>ướ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c</a:t>
            </a:r>
          </a:p>
          <a:p>
            <a:pPr algn="ctr"/>
            <a:r>
              <a:rPr lang="en-US" sz="1400" b="1" dirty="0" err="1" smtClean="0">
                <a:solidFill>
                  <a:srgbClr val="000000"/>
                </a:solidFill>
                <a:latin typeface="Cambria" pitchFamily="18" charset="0"/>
              </a:rPr>
              <a:t>cũng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vi-VN" sz="1400" b="1" dirty="0" smtClean="0">
                <a:solidFill>
                  <a:srgbClr val="000000"/>
                </a:solidFill>
                <a:latin typeface="Cambria" pitchFamily="18" charset="0"/>
              </a:rPr>
              <a:t>đượ</a:t>
            </a:r>
            <a:r>
              <a:rPr lang="en-US" sz="1400" b="1" dirty="0" smtClean="0">
                <a:solidFill>
                  <a:srgbClr val="000000"/>
                </a:solidFill>
                <a:latin typeface="Cambria" pitchFamily="18" charset="0"/>
              </a:rPr>
              <a:t>c</a:t>
            </a:r>
            <a:endParaRPr lang="en-US" sz="14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4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20" grpId="0" animBg="1"/>
      <p:bldP spid="22" grpId="0" animBg="1"/>
      <p:bldP spid="24" grpId="0" animBg="1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1057</TotalTime>
  <Words>360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574TGp_natural_light_ani</vt:lpstr>
      <vt:lpstr> LIỆT KÊ</vt:lpstr>
      <vt:lpstr>I. THẾ NÀO LÀ PHÉP LIỆT KÊ ?</vt:lpstr>
      <vt:lpstr>II. CÁC KIỂU LIỆT KÊ </vt:lpstr>
      <vt:lpstr>II. CÁC KIỂU LIỆT KÊ </vt:lpstr>
      <vt:lpstr>II. CÁC KIỂU LIỆT KÊ </vt:lpstr>
    </vt:vector>
  </TitlesOfParts>
  <Company>TTDV - Cholimex MEI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acer</cp:lastModifiedBy>
  <cp:revision>140</cp:revision>
  <dcterms:created xsi:type="dcterms:W3CDTF">2013-10-21T11:19:42Z</dcterms:created>
  <dcterms:modified xsi:type="dcterms:W3CDTF">2016-10-10T11:07:47Z</dcterms:modified>
</cp:coreProperties>
</file>